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6" r:id="rId3"/>
    <p:sldId id="261" r:id="rId4"/>
    <p:sldId id="262" r:id="rId5"/>
    <p:sldId id="263" r:id="rId6"/>
    <p:sldId id="264" r:id="rId7"/>
    <p:sldId id="269" r:id="rId8"/>
    <p:sldId id="267" r:id="rId9"/>
    <p:sldId id="276" r:id="rId10"/>
    <p:sldId id="275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2021-02-23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2021-02-23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57158" y="2071678"/>
            <a:ext cx="4357687" cy="27622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200" b="1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概述</a:t>
            </a:r>
          </a:p>
        </p:txBody>
      </p:sp>
      <p:sp>
        <p:nvSpPr>
          <p:cNvPr id="28676" name="矩形 4"/>
          <p:cNvSpPr>
            <a:spLocks noChangeArrowheads="1"/>
          </p:cNvSpPr>
          <p:nvPr/>
        </p:nvSpPr>
        <p:spPr bwMode="auto">
          <a:xfrm>
            <a:off x="214282" y="1643050"/>
            <a:ext cx="35878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FF0000"/>
                </a:solidFill>
                <a:latin typeface="Calibri" pitchFamily="34" charset="0"/>
              </a:rPr>
              <a:t>【 </a:t>
            </a:r>
            <a:r>
              <a:rPr lang="zh-CN" altLang="en-US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型号</a:t>
            </a:r>
            <a:r>
              <a:rPr lang="en-US" altLang="zh-CN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:</a:t>
            </a:r>
            <a:r>
              <a:rPr lang="en-US" altLang="zh-CN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F3311/2/3/4A/B5/B/B8</a:t>
            </a:r>
            <a:r>
              <a:rPr lang="en-US" altLang="zh-CN" b="1" dirty="0" smtClean="0">
                <a:solidFill>
                  <a:srgbClr val="FF0000"/>
                </a:solidFill>
                <a:latin typeface="Calibri" pitchFamily="34" charset="0"/>
              </a:rPr>
              <a:t>】</a:t>
            </a:r>
            <a:endParaRPr lang="zh-CN" altLang="en-US" dirty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9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828577"/>
              </p:ext>
            </p:extLst>
          </p:nvPr>
        </p:nvGraphicFramePr>
        <p:xfrm>
          <a:off x="285720" y="2571744"/>
          <a:ext cx="8501122" cy="3611880"/>
        </p:xfrm>
        <a:graphic>
          <a:graphicData uri="http://schemas.openxmlformats.org/drawingml/2006/table">
            <a:tbl>
              <a:tblPr/>
              <a:tblGrid>
                <a:gridCol w="4359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1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03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1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防水：</a:t>
                      </a:r>
                      <a:endParaRPr lang="en-US" altLang="zh-CN" sz="11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使用防水透气螺塞，平衡内外压差，</a:t>
                      </a:r>
                      <a:r>
                        <a:rPr lang="zh-CN" altLang="en-US" sz="1100" dirty="0" smtClean="0">
                          <a:latin typeface="宋体" pitchFamily="2" charset="-122"/>
                          <a:ea typeface="宋体" pitchFamily="2" charset="-122"/>
                        </a:rPr>
                        <a:t>避免热胀冷缩时吸进水气，出现凝结现象</a:t>
                      </a:r>
                      <a:r>
                        <a:rPr lang="zh-CN" altLang="en-US" sz="1100" dirty="0" smtClean="0">
                          <a:latin typeface="Arial" pitchFamily="34" charset="0"/>
                          <a:cs typeface="Arial" pitchFamily="34" charset="0"/>
                        </a:rPr>
                        <a:t>；</a:t>
                      </a:r>
                      <a:endParaRPr lang="en-US" altLang="zh-CN" sz="11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密封圈采用进口耐老化硅橡胶原料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防护等级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IP66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1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防雷</a:t>
                      </a:r>
                      <a:r>
                        <a:rPr lang="en-US" altLang="zh-CN" sz="11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设计中采用针对感应雷击及静电（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ESD) 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的专用防护元件，器件性能符合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IEC61000-4(Level4)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的检测标准。突波电流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(Peak Current)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最高可达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3000A(8/20</a:t>
                      </a:r>
                      <a:r>
                        <a:rPr lang="el-GR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S) 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1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宽范围的输入电压：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全电压，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240VAC±10%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，设计优点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全电压设计，适合世界及中国各地区电压尤其适合电压起伏较大的地区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全电压能保证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灯具的亮度及寿命。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2 .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全电压设计的灯具，可减少外部电源接线及电源防水的问题，使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产品及系统安装成本低，节省安装成本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安装方便快速，保证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 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产品及系统的质量。</a:t>
                      </a:r>
                      <a:endParaRPr lang="en-US" altLang="zh-CN" sz="11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100" b="1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结构</a:t>
                      </a:r>
                      <a:r>
                        <a:rPr lang="en-US" altLang="zh-CN" sz="1100" b="1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10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1100" kern="1200" baseline="0" dirty="0" smtClean="0">
                          <a:solidFill>
                            <a:srgbClr val="00B050"/>
                          </a:solidFill>
                          <a:latin typeface="+mn-ea"/>
                          <a:ea typeface="+mn-ea"/>
                          <a:cs typeface="+mn-cs"/>
                        </a:rPr>
                        <a:t>根据</a:t>
                      </a:r>
                      <a:r>
                        <a:rPr lang="en-US" altLang="zh-CN" sz="1100" kern="1200" baseline="0" dirty="0" smtClean="0">
                          <a:solidFill>
                            <a:srgbClr val="00B050"/>
                          </a:solidFill>
                          <a:latin typeface="+mn-ea"/>
                          <a:ea typeface="+mn-ea"/>
                          <a:cs typeface="+mn-cs"/>
                        </a:rPr>
                        <a:t>LED</a:t>
                      </a:r>
                      <a:r>
                        <a:rPr lang="zh-CN" altLang="en-US" sz="1100" kern="1200" baseline="0" dirty="0" smtClean="0">
                          <a:solidFill>
                            <a:srgbClr val="00B050"/>
                          </a:solidFill>
                          <a:latin typeface="+mn-ea"/>
                          <a:ea typeface="+mn-ea"/>
                          <a:cs typeface="+mn-cs"/>
                        </a:rPr>
                        <a:t>散热特性，合理的散热通路设计，使</a:t>
                      </a:r>
                      <a:r>
                        <a:rPr lang="en-US" altLang="zh-CN" sz="1100" kern="1200" baseline="0" dirty="0" smtClean="0">
                          <a:solidFill>
                            <a:srgbClr val="00B050"/>
                          </a:solidFill>
                          <a:latin typeface="+mn-ea"/>
                          <a:ea typeface="+mn-ea"/>
                          <a:cs typeface="+mn-cs"/>
                        </a:rPr>
                        <a:t>LED</a:t>
                      </a:r>
                      <a:r>
                        <a:rPr lang="zh-CN" altLang="en-US" sz="1100" kern="1200" baseline="0" dirty="0" smtClean="0">
                          <a:solidFill>
                            <a:srgbClr val="00B050"/>
                          </a:solidFill>
                          <a:latin typeface="+mn-ea"/>
                          <a:ea typeface="+mn-ea"/>
                          <a:cs typeface="+mn-cs"/>
                        </a:rPr>
                        <a:t>的热量快速通过灯具结构传导出来，保证</a:t>
                      </a:r>
                      <a:r>
                        <a:rPr lang="en-US" altLang="zh-CN" sz="1100" kern="1200" baseline="0" dirty="0" smtClean="0">
                          <a:solidFill>
                            <a:srgbClr val="00B050"/>
                          </a:solidFill>
                          <a:latin typeface="+mn-ea"/>
                          <a:ea typeface="+mn-ea"/>
                          <a:cs typeface="+mn-cs"/>
                        </a:rPr>
                        <a:t>LED</a:t>
                      </a:r>
                      <a:r>
                        <a:rPr lang="zh-CN" altLang="en-US" sz="1100" kern="1200" baseline="0" dirty="0" smtClean="0">
                          <a:solidFill>
                            <a:srgbClr val="00B050"/>
                          </a:solidFill>
                          <a:latin typeface="+mn-ea"/>
                          <a:ea typeface="+mn-ea"/>
                          <a:cs typeface="+mn-cs"/>
                        </a:rPr>
                        <a:t>发光效率及使用寿命；</a:t>
                      </a:r>
                      <a:endParaRPr lang="en-US" altLang="zh-CN" sz="1100" kern="1200" baseline="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通过精心设计的安装支架，安装方便快捷。</a:t>
                      </a:r>
                      <a:endParaRPr lang="en-US" altLang="zh-CN" sz="1100" kern="1200" baseline="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1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安装：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可采用多种安装方式：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zh-CN" altLang="en-US" sz="11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端盖支架安装；</a:t>
                      </a:r>
                      <a:r>
                        <a:rPr lang="en-US" altLang="zh-CN" sz="11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11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、底部安装；</a:t>
                      </a:r>
                      <a:r>
                        <a:rPr lang="en-US" altLang="zh-CN" sz="11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11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、侧边支架安装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控制方式：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采用标准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DMX512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（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1990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）协议控制，</a:t>
                      </a:r>
                      <a:r>
                        <a:rPr lang="en-US" altLang="zh-CN" sz="1100" b="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1670</a:t>
                      </a:r>
                      <a:r>
                        <a:rPr lang="zh-CN" altLang="en-US" sz="1100" b="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万种</a:t>
                      </a:r>
                      <a:r>
                        <a:rPr lang="en-US" altLang="zh-CN" sz="1100" b="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RGB</a:t>
                      </a:r>
                      <a:r>
                        <a:rPr lang="zh-CN" altLang="en-US" sz="1100" b="0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合成真彩色，实现同步、追逐、流水等变化。</a:t>
                      </a:r>
                      <a:endParaRPr lang="en-US" altLang="zh-CN" sz="1100" b="0" kern="1200" baseline="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zh-CN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应用场所：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广场、户外景观、大楼外立面、大型建筑、主题公园、娱乐场所等地的景观照明。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CN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图片 5" descr="f3313副本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357166"/>
            <a:ext cx="1428760" cy="99943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892" y="546976"/>
            <a:ext cx="12001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357166"/>
            <a:ext cx="2143140" cy="131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356" y="357166"/>
            <a:ext cx="1357322" cy="109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3643306" y="1643050"/>
            <a:ext cx="5402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 smtClean="0">
                <a:solidFill>
                  <a:srgbClr val="C00000"/>
                </a:solidFill>
              </a:rPr>
              <a:t>一种高压</a:t>
            </a:r>
            <a:r>
              <a:rPr lang="en-US" altLang="zh-CN" sz="1600" b="1" dirty="0" smtClean="0">
                <a:solidFill>
                  <a:srgbClr val="C00000"/>
                </a:solidFill>
              </a:rPr>
              <a:t>LED</a:t>
            </a:r>
            <a:r>
              <a:rPr lang="zh-CN" altLang="en-US" sz="1600" b="1" dirty="0" smtClean="0">
                <a:solidFill>
                  <a:srgbClr val="C00000"/>
                </a:solidFill>
              </a:rPr>
              <a:t>洗墙灯，实用新型专利号：</a:t>
            </a:r>
            <a:r>
              <a:rPr lang="en-US" altLang="zh-CN" sz="1600" b="1" dirty="0" smtClean="0">
                <a:solidFill>
                  <a:srgbClr val="C00000"/>
                </a:solidFill>
              </a:rPr>
              <a:t>ZL201720017583.8</a:t>
            </a:r>
            <a:endParaRPr lang="zh-CN" altLang="en-US" sz="16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72066" y="71414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LED </a:t>
            </a:r>
            <a:r>
              <a:rPr lang="zh-CN" altLang="en-US" dirty="0" smtClean="0"/>
              <a:t>驱动电流提高一档  </a:t>
            </a:r>
            <a:r>
              <a:rPr lang="en-US" altLang="zh-CN" dirty="0" smtClean="0"/>
              <a:t>850mA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83568" y="692696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灯具尺寸（</a:t>
            </a:r>
            <a:r>
              <a:rPr lang="en-US" altLang="zh-CN" sz="1600" b="1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mm)</a:t>
            </a:r>
            <a:endParaRPr lang="zh-CN" altLang="en-US" sz="1600" b="1" dirty="0">
              <a:solidFill>
                <a:schemeClr val="bg1"/>
              </a:solidFill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196752"/>
            <a:ext cx="6912768" cy="467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589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53503" y="649033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配光曲线</a:t>
            </a:r>
            <a:endParaRPr lang="zh-CN" altLang="en-US" sz="1600" b="1" dirty="0">
              <a:solidFill>
                <a:schemeClr val="bg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53503" y="1046534"/>
            <a:ext cx="30396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/>
              <a:t>F3311A-9-UN(13-OL-9WN-AA</a:t>
            </a:r>
            <a:r>
              <a:rPr lang="zh-CN" altLang="en-US" sz="1400" dirty="0" smtClean="0"/>
              <a:t>，</a:t>
            </a:r>
            <a:r>
              <a:rPr lang="en-US" altLang="zh-CN" sz="1400" dirty="0" smtClean="0"/>
              <a:t>A</a:t>
            </a:r>
            <a:r>
              <a:rPr lang="zh-CN" altLang="en-US" sz="1400" dirty="0" smtClean="0"/>
              <a:t>，</a:t>
            </a:r>
            <a:r>
              <a:rPr lang="en-US" altLang="zh-CN" sz="1400" dirty="0" smtClean="0"/>
              <a:t>P1)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643050"/>
            <a:ext cx="3533775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428736"/>
            <a:ext cx="5429249" cy="3767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071670" y="5332227"/>
          <a:ext cx="2857519" cy="597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8721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tx1"/>
                          </a:solidFill>
                        </a:rPr>
                        <a:t>颜色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tx1"/>
                          </a:solidFill>
                        </a:rPr>
                        <a:t>总输出（流明）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tx1"/>
                          </a:solidFill>
                        </a:rPr>
                        <a:t>功率（瓦特）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783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tx1"/>
                          </a:solidFill>
                        </a:rPr>
                        <a:t>中性白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991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10.5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8" y="597903"/>
            <a:ext cx="37437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F3312A-18-UN(13-OL-18WN-AA,A,P1)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089380"/>
            <a:ext cx="4143372" cy="3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0027" y="1214422"/>
            <a:ext cx="5033973" cy="3449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857356" y="5046475"/>
          <a:ext cx="2857519" cy="597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8721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tx1"/>
                          </a:solidFill>
                        </a:rPr>
                        <a:t>颜色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tx1"/>
                          </a:solidFill>
                        </a:rPr>
                        <a:t>总输出（流明）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tx1"/>
                          </a:solidFill>
                        </a:rPr>
                        <a:t>功率（瓦特）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783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tx1"/>
                          </a:solidFill>
                        </a:rPr>
                        <a:t>中性白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21.6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7158" y="500042"/>
            <a:ext cx="3744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F3313A-27-UN(13-OL-27WN-AA,A,CT)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3783409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1452" y="928670"/>
            <a:ext cx="544254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857356" y="5046475"/>
          <a:ext cx="2857519" cy="597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8721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tx1"/>
                          </a:solidFill>
                        </a:rPr>
                        <a:t>颜色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tx1"/>
                          </a:solidFill>
                        </a:rPr>
                        <a:t>总输出（流明）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tx1"/>
                          </a:solidFill>
                        </a:rPr>
                        <a:t>功率（瓦特）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783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tx1"/>
                          </a:solidFill>
                        </a:rPr>
                        <a:t>中性白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2885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32.3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7158" y="571480"/>
            <a:ext cx="29572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/>
              <a:t>F3314A-36-UN(13-OL-36WN-AA,A,P1)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1142985"/>
            <a:ext cx="3958964" cy="371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3075" y="1142984"/>
            <a:ext cx="5180925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000232" y="5286388"/>
          <a:ext cx="2857519" cy="597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8721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tx1"/>
                          </a:solidFill>
                        </a:rPr>
                        <a:t>颜色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tx1"/>
                          </a:solidFill>
                        </a:rPr>
                        <a:t>总输出（流明）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tx1"/>
                          </a:solidFill>
                        </a:rPr>
                        <a:t>功率（瓦特）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783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tx1"/>
                          </a:solidFill>
                        </a:rPr>
                        <a:t>中性白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3793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1406" y="1714489"/>
          <a:ext cx="8858278" cy="3239033"/>
        </p:xfrm>
        <a:graphic>
          <a:graphicData uri="http://schemas.openxmlformats.org/drawingml/2006/table">
            <a:tbl>
              <a:tblPr/>
              <a:tblGrid>
                <a:gridCol w="825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0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56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56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512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标准角度</a:t>
                      </a:r>
                    </a:p>
                  </a:txBody>
                  <a:tcPr marL="9036" marR="9036" marT="9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型号</a:t>
                      </a: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F3311A/B5/B/B8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F3312A/B/B/B8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F3313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A/B5/B/B8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F3314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A/B5/B/B8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35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9036" marR="9036" marT="9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颗数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单色：</a:t>
                      </a:r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9</a:t>
                      </a:r>
                      <a:r>
                        <a:rPr lang="zh-CN" altLang="en-US" sz="12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颗</a:t>
                      </a:r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/6</a:t>
                      </a:r>
                      <a:r>
                        <a:rPr lang="zh-CN" altLang="en-US" sz="12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颗</a:t>
                      </a:r>
                      <a:endParaRPr lang="en-US" altLang="zh-CN" sz="1200" b="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zh-CN" altLang="en-US" sz="12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全彩：</a:t>
                      </a:r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9</a:t>
                      </a:r>
                      <a:r>
                        <a:rPr lang="zh-CN" altLang="en-US" sz="12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颗</a:t>
                      </a: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单色：</a:t>
                      </a:r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18</a:t>
                      </a:r>
                      <a:r>
                        <a:rPr lang="zh-CN" altLang="en-US" sz="12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颗</a:t>
                      </a:r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/12</a:t>
                      </a:r>
                      <a:r>
                        <a:rPr lang="zh-CN" altLang="en-US" sz="12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颗</a:t>
                      </a:r>
                      <a:endParaRPr lang="en-US" altLang="zh-CN" sz="1200" b="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zh-CN" altLang="en-US" sz="12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全彩：</a:t>
                      </a:r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18</a:t>
                      </a:r>
                      <a:r>
                        <a:rPr lang="zh-CN" altLang="en-US" sz="12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颗</a:t>
                      </a: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单色：</a:t>
                      </a:r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27</a:t>
                      </a:r>
                      <a:r>
                        <a:rPr lang="zh-CN" altLang="en-US" sz="12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颗</a:t>
                      </a:r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/18</a:t>
                      </a:r>
                      <a:r>
                        <a:rPr lang="zh-CN" altLang="en-US" sz="12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颗</a:t>
                      </a:r>
                      <a:endParaRPr lang="en-US" altLang="zh-CN" sz="1200" b="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zh-CN" altLang="en-US" sz="12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全彩：</a:t>
                      </a:r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27</a:t>
                      </a:r>
                      <a:r>
                        <a:rPr lang="zh-CN" altLang="en-US" sz="12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颗</a:t>
                      </a: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单色：</a:t>
                      </a:r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36</a:t>
                      </a:r>
                      <a:r>
                        <a:rPr lang="zh-CN" altLang="en-US" sz="12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颗</a:t>
                      </a:r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/ 24</a:t>
                      </a:r>
                      <a:r>
                        <a:rPr lang="zh-CN" altLang="en-US" sz="12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颗</a:t>
                      </a:r>
                      <a:endParaRPr lang="en-US" altLang="zh-CN" sz="1200" b="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zh-CN" altLang="en-US" sz="12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全彩：</a:t>
                      </a:r>
                      <a:r>
                        <a:rPr lang="en-US" altLang="zh-CN" sz="12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36</a:t>
                      </a:r>
                      <a:r>
                        <a:rPr lang="zh-CN" altLang="en-US" sz="12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颗</a:t>
                      </a: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35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9036" marR="9036" marT="9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长度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193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高压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036" marR="9036" marT="9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功率</a:t>
                      </a: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单色：</a:t>
                      </a:r>
                      <a:r>
                        <a:rPr lang="en-US" altLang="zh-CN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11W/16W/23W/29W  (9</a:t>
                      </a:r>
                      <a:r>
                        <a:rPr lang="zh-CN" altLang="en-US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颗）；</a:t>
                      </a:r>
                      <a:endParaRPr lang="en-US" altLang="zh-CN" sz="1200" kern="1200" baseline="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altLang="zh-CN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7W/11W /15W/20W(6</a:t>
                      </a:r>
                      <a:r>
                        <a:rPr lang="zh-CN" altLang="en-US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颗）</a:t>
                      </a:r>
                      <a:endParaRPr lang="en-US" altLang="zh-CN" sz="1200" kern="1200" baseline="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altLang="zh-CN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zh-CN" altLang="en-US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全彩：</a:t>
                      </a:r>
                      <a:r>
                        <a:rPr lang="en-US" altLang="zh-CN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11W/16W/22W</a:t>
                      </a: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单色：</a:t>
                      </a:r>
                      <a:r>
                        <a:rPr lang="en-US" altLang="zh-CN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21W/32W/45W/57W</a:t>
                      </a:r>
                    </a:p>
                    <a:p>
                      <a:r>
                        <a:rPr lang="en-US" altLang="zh-CN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(18</a:t>
                      </a:r>
                      <a:r>
                        <a:rPr lang="zh-CN" altLang="en-US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颗）；</a:t>
                      </a:r>
                      <a:r>
                        <a:rPr lang="en-US" altLang="zh-CN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14W/21W/30W/38W</a:t>
                      </a:r>
                    </a:p>
                    <a:p>
                      <a:r>
                        <a:rPr lang="zh-CN" altLang="en-US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（</a:t>
                      </a:r>
                      <a:r>
                        <a:rPr lang="en-US" altLang="zh-CN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</a:t>
                      </a:r>
                      <a:r>
                        <a:rPr lang="zh-CN" altLang="en-US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颗</a:t>
                      </a:r>
                      <a:r>
                        <a:rPr lang="en-US" altLang="zh-CN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  <a:p>
                      <a:r>
                        <a:rPr lang="zh-CN" altLang="en-US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全彩：</a:t>
                      </a:r>
                      <a:r>
                        <a:rPr lang="en-US" altLang="zh-CN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22W/30W/43W</a:t>
                      </a: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单色：</a:t>
                      </a:r>
                      <a:r>
                        <a:rPr lang="en-US" altLang="zh-CN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42W/47W/68W/86W</a:t>
                      </a:r>
                    </a:p>
                    <a:p>
                      <a:r>
                        <a:rPr lang="en-US" altLang="zh-CN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(27</a:t>
                      </a:r>
                      <a:r>
                        <a:rPr lang="zh-CN" altLang="en-US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颗）；</a:t>
                      </a:r>
                      <a:r>
                        <a:rPr lang="en-US" altLang="zh-CN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21W/31W/45W/57W (18</a:t>
                      </a:r>
                      <a:r>
                        <a:rPr lang="zh-CN" altLang="en-US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颗）；</a:t>
                      </a:r>
                      <a:endParaRPr lang="en-US" altLang="zh-CN" sz="1200" kern="1200" baseline="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zh-CN" altLang="en-US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全彩：</a:t>
                      </a:r>
                      <a:r>
                        <a:rPr lang="en-US" altLang="zh-CN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32W/45W/65W</a:t>
                      </a: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单色：</a:t>
                      </a:r>
                      <a:r>
                        <a:rPr lang="en-US" altLang="zh-CN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42W/63W/91W/115W</a:t>
                      </a:r>
                      <a:r>
                        <a:rPr lang="zh-CN" altLang="en-US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（</a:t>
                      </a:r>
                      <a:r>
                        <a:rPr lang="en-US" altLang="zh-CN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</a:t>
                      </a:r>
                      <a:r>
                        <a:rPr lang="zh-CN" altLang="en-US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颗）；</a:t>
                      </a:r>
                      <a:r>
                        <a:rPr lang="en-US" altLang="zh-CN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28W/42W/61W</a:t>
                      </a:r>
                      <a:r>
                        <a:rPr lang="zh-CN" altLang="en-US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altLang="zh-CN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/76W</a:t>
                      </a:r>
                    </a:p>
                    <a:p>
                      <a:r>
                        <a:rPr lang="en-US" altLang="zh-CN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(24</a:t>
                      </a:r>
                      <a:r>
                        <a:rPr lang="zh-CN" altLang="en-US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颗）；</a:t>
                      </a:r>
                      <a:endParaRPr lang="en-US" altLang="zh-CN" sz="1200" kern="1200" baseline="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zh-CN" altLang="en-US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全彩：</a:t>
                      </a:r>
                      <a:r>
                        <a:rPr lang="en-US" altLang="zh-CN" sz="12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43W/60W/86W</a:t>
                      </a:r>
                    </a:p>
                    <a:p>
                      <a:endParaRPr lang="en-US" altLang="zh-CN" sz="1200" kern="1200" baseline="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967975"/>
              </p:ext>
            </p:extLst>
          </p:nvPr>
        </p:nvGraphicFramePr>
        <p:xfrm>
          <a:off x="714375" y="714356"/>
          <a:ext cx="8001000" cy="6066171"/>
        </p:xfrm>
        <a:graphic>
          <a:graphicData uri="http://schemas.openxmlformats.org/drawingml/2006/table">
            <a:tbl>
              <a:tblPr/>
              <a:tblGrid>
                <a:gridCol w="314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产品型号</a:t>
                      </a:r>
                      <a:endParaRPr kumimoji="0" lang="zh-CN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F3311A/B5/B/B8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系列（专业型）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光源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德国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OSRAM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，美国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LUMILEDS/CREE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，原装进口高亮度发光二极管（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单颗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功率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1W/1.5W/2.2W/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2.7W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寿命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5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万小时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数量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单色：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9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颗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/6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颗；全彩：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9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方正黑体简体" pitchFamily="2" charset="-122"/>
                          <a:ea typeface="方正黑体简体" pitchFamily="2" charset="-122"/>
                          <a:cs typeface="+mn-cs"/>
                        </a:rPr>
                        <a:t>颗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颜色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(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单色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红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绿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蓝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琥珀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白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中性白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暖白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颜色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(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全彩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红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绿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蓝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光束角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（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FWHM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8°/13°/20°/30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°/45°/60°/25*15°/5015°</a:t>
                      </a:r>
                      <a:endParaRPr lang="zh-CN" altLang="en-US" sz="1000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外壳</a:t>
                      </a: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材质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铝挤型，阳极氧化本色表面处理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玻璃材质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dirty="0" smtClean="0">
                          <a:latin typeface="+mn-ea"/>
                          <a:ea typeface="+mn-ea"/>
                        </a:rPr>
                        <a:t>5mm</a:t>
                      </a:r>
                      <a:r>
                        <a:rPr lang="zh-CN" altLang="en-US" sz="1050" dirty="0" smtClean="0">
                          <a:latin typeface="+mn-ea"/>
                          <a:ea typeface="+mn-ea"/>
                        </a:rPr>
                        <a:t>钢化超白玻璃</a:t>
                      </a:r>
                      <a:r>
                        <a:rPr lang="en-US" altLang="zh-CN" sz="1050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lang="zh-CN" altLang="en-US" sz="1050" dirty="0" smtClean="0">
                          <a:latin typeface="+mn-ea"/>
                          <a:ea typeface="+mn-ea"/>
                        </a:rPr>
                        <a:t>钻石银表面颜色处理</a:t>
                      </a:r>
                      <a:endParaRPr lang="en-US" altLang="zh-CN" sz="1050" dirty="0" smtClean="0">
                        <a:latin typeface="+mn-ea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驱动方式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350mA/500mA/700mA/850mA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恒流驱动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输入电源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240VAC±10%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50/60Hz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系统功率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单色：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11W/16W/23W/29W  (9</a:t>
                      </a:r>
                      <a:r>
                        <a:rPr lang="zh-CN" altLang="en-US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颗）；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7W/11W /15W/20W(6</a:t>
                      </a:r>
                      <a:r>
                        <a:rPr lang="zh-CN" altLang="en-US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颗）</a:t>
                      </a:r>
                      <a:endParaRPr lang="en-US" altLang="zh-CN" sz="1000" kern="1200" baseline="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zh-CN" altLang="en-US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全彩：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11W/16W/22W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防雷击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ESD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保护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IEC61000-4</a:t>
                      </a:r>
                      <a:r>
                        <a:rPr lang="zh-CN" altLang="en-US" sz="1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Level 4)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防护等级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IP66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电缆线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1.0mm</a:t>
                      </a:r>
                      <a:r>
                        <a:rPr lang="en-US" altLang="zh-CN" sz="105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橡胶线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信号线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超五类双屏蔽</a:t>
                      </a: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对双绞线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控制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DMX512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1990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电气安全等级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类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6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环境温度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-20℃~+55 ℃(Ta+10℃)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6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功率因数（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PF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0.87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（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A)/0.94(B)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6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冷启动电流（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Max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25A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净重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1.6KG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14375" y="142852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技术参数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092122"/>
              </p:ext>
            </p:extLst>
          </p:nvPr>
        </p:nvGraphicFramePr>
        <p:xfrm>
          <a:off x="714375" y="714356"/>
          <a:ext cx="8001000" cy="6066171"/>
        </p:xfrm>
        <a:graphic>
          <a:graphicData uri="http://schemas.openxmlformats.org/drawingml/2006/table">
            <a:tbl>
              <a:tblPr/>
              <a:tblGrid>
                <a:gridCol w="314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产品型号</a:t>
                      </a:r>
                      <a:endParaRPr kumimoji="0" lang="zh-CN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F3312A/B5/B/B8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系列（专业型）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光源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德国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OSRAM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，美国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LUMILEDS/CREE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，原装进口高亮度发光二极管（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单颗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功率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1W/1.5W/2.2W/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2.7W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寿命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5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万小时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数量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单色：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18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颗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/12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颗；    全彩：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18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颗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颜色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(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单色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红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绿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蓝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琥珀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白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中性白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暖白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颜色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(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全彩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红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绿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蓝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光束角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（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FWHM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8°/13°/20°/30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°/45°/60°/25*15°/5015°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外壳</a:t>
                      </a: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材质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铝挤型，阳极氧化本色表面处理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玻璃材质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dirty="0" smtClean="0">
                          <a:latin typeface="+mn-ea"/>
                          <a:ea typeface="+mn-ea"/>
                        </a:rPr>
                        <a:t>5mm</a:t>
                      </a:r>
                      <a:r>
                        <a:rPr lang="zh-CN" altLang="en-US" sz="1050" dirty="0" smtClean="0">
                          <a:latin typeface="+mn-ea"/>
                          <a:ea typeface="+mn-ea"/>
                        </a:rPr>
                        <a:t>钢化超白玻璃</a:t>
                      </a:r>
                      <a:r>
                        <a:rPr lang="en-US" altLang="zh-CN" sz="1050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lang="zh-CN" altLang="en-US" sz="1050" dirty="0" smtClean="0">
                          <a:latin typeface="+mn-ea"/>
                          <a:ea typeface="+mn-ea"/>
                        </a:rPr>
                        <a:t>钻石银表面颜色处理</a:t>
                      </a:r>
                      <a:endParaRPr lang="en-US" altLang="zh-CN" sz="1050" dirty="0" smtClean="0">
                        <a:latin typeface="+mn-ea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驱动方式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350mA/500mA/700mA/850mA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恒流驱动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输入电源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240VAC±10%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50/60Hz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系统功率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单色：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21W/32W/45W/57W(18</a:t>
                      </a:r>
                      <a:r>
                        <a:rPr lang="zh-CN" altLang="en-US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颗）；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14W/21W/30W/38W</a:t>
                      </a:r>
                      <a:r>
                        <a:rPr lang="zh-CN" altLang="en-US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（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</a:t>
                      </a:r>
                      <a:r>
                        <a:rPr lang="zh-CN" altLang="en-US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颗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  <a:p>
                      <a:r>
                        <a:rPr lang="zh-CN" altLang="en-US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全彩：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22W/30W/43W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防雷击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ESD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保护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IEC61000-4</a:t>
                      </a:r>
                      <a:r>
                        <a:rPr lang="zh-CN" altLang="en-US" sz="1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Level 4)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防护等级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IP66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电缆线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1.0mm</a:t>
                      </a:r>
                      <a:r>
                        <a:rPr lang="en-US" altLang="zh-CN" sz="105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橡胶线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信号线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超五类双屏蔽</a:t>
                      </a: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对双绞线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控制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DMX512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1990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电气安全等级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类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6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环境温度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-20℃~+55 ℃(Ta+10℃)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6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功率因数（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PF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0.92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（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A)/0.95(B)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6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冷启动电流（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Max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43A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净重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2.6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KG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14375" y="142852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技术参数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"/>
          <p:cNvGraphicFramePr>
            <a:graphicFrameLocks noGrp="1"/>
          </p:cNvGraphicFramePr>
          <p:nvPr/>
        </p:nvGraphicFramePr>
        <p:xfrm>
          <a:off x="714375" y="714356"/>
          <a:ext cx="8001000" cy="6066171"/>
        </p:xfrm>
        <a:graphic>
          <a:graphicData uri="http://schemas.openxmlformats.org/drawingml/2006/table">
            <a:tbl>
              <a:tblPr/>
              <a:tblGrid>
                <a:gridCol w="314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产品型号</a:t>
                      </a:r>
                      <a:endParaRPr kumimoji="0" lang="zh-CN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F3313A/B5/B/B8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系列（专业型）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光源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德国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OSRAM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，美国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LUMILEDS/CREE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，原装进口高亮度发光二极管（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单颗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功率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1W/1.5W/2.2W/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2.7W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寿命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5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万小时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数量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单色：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27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颗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/18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颗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; 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全彩：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27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颗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颜色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(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单色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红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绿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蓝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琥珀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白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中性白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暖白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颜色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(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全彩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红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绿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蓝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光束角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（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FWHM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8°/13°/20°/30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°/45°/60°/25*15°/5015°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外壳</a:t>
                      </a: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材质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铝挤型，阳极氧化本色表面处理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玻璃材质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dirty="0" smtClean="0">
                          <a:latin typeface="+mn-ea"/>
                          <a:ea typeface="+mn-ea"/>
                        </a:rPr>
                        <a:t>5mm</a:t>
                      </a:r>
                      <a:r>
                        <a:rPr lang="zh-CN" altLang="en-US" sz="1050" dirty="0" smtClean="0">
                          <a:latin typeface="+mn-ea"/>
                          <a:ea typeface="+mn-ea"/>
                        </a:rPr>
                        <a:t>钢化超白玻璃</a:t>
                      </a:r>
                      <a:r>
                        <a:rPr lang="en-US" altLang="zh-CN" sz="1050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lang="zh-CN" altLang="en-US" sz="1050" dirty="0" smtClean="0">
                          <a:latin typeface="+mn-ea"/>
                          <a:ea typeface="+mn-ea"/>
                        </a:rPr>
                        <a:t>钻石银表面颜色处理</a:t>
                      </a:r>
                      <a:endParaRPr lang="en-US" altLang="zh-CN" sz="1050" dirty="0" smtClean="0">
                        <a:latin typeface="+mn-ea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驱动方式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350mA/500mA/700mA/850mA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恒流驱动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输入电源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240VAC±10%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50/60Hz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系统功率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单色：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42W/47W/68W/86W(27</a:t>
                      </a:r>
                      <a:r>
                        <a:rPr lang="zh-CN" altLang="en-US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颗）；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21W/31W/45W/57W </a:t>
                      </a:r>
                      <a:r>
                        <a:rPr lang="zh-CN" altLang="en-US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（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</a:t>
                      </a:r>
                      <a:r>
                        <a:rPr lang="zh-CN" altLang="en-US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颗）；</a:t>
                      </a:r>
                      <a:endParaRPr lang="en-US" altLang="zh-CN" sz="1000" kern="1200" baseline="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zh-CN" altLang="en-US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全彩：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32W/45W/65W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防雷击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ESD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保护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IEC61000-4</a:t>
                      </a:r>
                      <a:r>
                        <a:rPr lang="zh-CN" altLang="en-US" sz="1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Level 4)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防护等级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IP66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电缆线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1.0mm</a:t>
                      </a:r>
                      <a:r>
                        <a:rPr lang="en-US" altLang="zh-CN" sz="105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橡胶线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信号线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超五类双屏蔽</a:t>
                      </a: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对双绞线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控制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DMX512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1990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电气安全等级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类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6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环境温度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-20℃~+55 ℃(Ta+10℃)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6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功率因数（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PF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0.94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6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冷启动电流（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Max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43A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净重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3.9KG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14375" y="142852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技术参数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"/>
          <p:cNvGraphicFramePr>
            <a:graphicFrameLocks noGrp="1"/>
          </p:cNvGraphicFramePr>
          <p:nvPr/>
        </p:nvGraphicFramePr>
        <p:xfrm>
          <a:off x="714375" y="714356"/>
          <a:ext cx="8001000" cy="6066171"/>
        </p:xfrm>
        <a:graphic>
          <a:graphicData uri="http://schemas.openxmlformats.org/drawingml/2006/table">
            <a:tbl>
              <a:tblPr/>
              <a:tblGrid>
                <a:gridCol w="314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产品型号</a:t>
                      </a:r>
                      <a:endParaRPr kumimoji="0" lang="zh-CN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F3314A/B5/B/B8</a:t>
                      </a: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系列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（专业型）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光源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德国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OSRAM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，美国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LUMILEDS/CREE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，原装进口高亮度发光二极管（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单颗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功率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1W/1.5W/2.2W/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2.7W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寿命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5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万小时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数量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单色：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36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颗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/ 24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颗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;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全彩：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36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颗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颜色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(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单色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红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绿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蓝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琥珀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白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中性白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暖白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颜色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(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全彩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红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绿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蓝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光束角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（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FWHM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8°/13°/20°/30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°/45°/60°/25*15°/5015°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外壳</a:t>
                      </a: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材质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铝挤型</a:t>
                      </a:r>
                      <a:r>
                        <a:rPr lang="zh-CN" altLang="en-US" sz="105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，阳极氧化本色 表面处理</a:t>
                      </a:r>
                      <a:endParaRPr lang="zh-CN" altLang="en-US" sz="105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玻璃材质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dirty="0" smtClean="0">
                          <a:latin typeface="+mn-ea"/>
                          <a:ea typeface="+mn-ea"/>
                        </a:rPr>
                        <a:t>5mm</a:t>
                      </a:r>
                      <a:r>
                        <a:rPr lang="zh-CN" altLang="en-US" sz="1050" dirty="0" smtClean="0">
                          <a:latin typeface="+mn-ea"/>
                          <a:ea typeface="+mn-ea"/>
                        </a:rPr>
                        <a:t>钢化超白玻璃</a:t>
                      </a:r>
                      <a:r>
                        <a:rPr lang="en-US" altLang="zh-CN" sz="1050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lang="zh-CN" altLang="en-US" sz="1050" dirty="0" smtClean="0">
                          <a:latin typeface="+mn-ea"/>
                          <a:ea typeface="+mn-ea"/>
                        </a:rPr>
                        <a:t>钻石银表面颜色处理</a:t>
                      </a:r>
                      <a:endParaRPr lang="en-US" altLang="zh-CN" sz="1050" dirty="0" smtClean="0">
                        <a:latin typeface="+mn-ea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驱动方式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350mA/500mA/700mA/850mA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恒流驱动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输入电源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240VAC±10%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50/60Hz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系统功率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单色：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42W/63W/91W/115W</a:t>
                      </a:r>
                      <a:r>
                        <a:rPr lang="zh-CN" altLang="en-US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（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</a:t>
                      </a:r>
                      <a:r>
                        <a:rPr lang="zh-CN" altLang="en-US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颗）；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28W/42W/61W</a:t>
                      </a:r>
                      <a:r>
                        <a:rPr lang="zh-CN" altLang="en-US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/76W(24</a:t>
                      </a:r>
                      <a:r>
                        <a:rPr lang="zh-CN" altLang="en-US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颗）；</a:t>
                      </a:r>
                      <a:endParaRPr lang="en-US" altLang="zh-CN" sz="1000" kern="1200" baseline="0" dirty="0" smtClean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zh-CN" altLang="en-US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全彩：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43W/60W/86W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防雷击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ESD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保护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IEC61000-4</a:t>
                      </a:r>
                      <a:r>
                        <a:rPr lang="zh-CN" altLang="en-US" sz="1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Level 4)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防护等级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IP66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电缆线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1.0mm</a:t>
                      </a:r>
                      <a:r>
                        <a:rPr lang="en-US" altLang="zh-CN" sz="105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橡胶线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信号线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超五类双屏蔽</a:t>
                      </a: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对双绞线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控制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CN" sz="105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DMX512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1990</a:t>
                      </a:r>
                      <a:r>
                        <a:rPr lang="zh-CN" altLang="en-US" sz="10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电气安全等级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类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6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环境温度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-20℃~+55 ℃(Ta+10℃)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6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功率因数（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PF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0.96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6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冷启动电流（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Max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）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43A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净重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4.4KG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14375" y="142852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技术参数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14375" y="2580497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光输出特性</a:t>
            </a:r>
            <a:endParaRPr lang="zh-CN" altLang="en-US" sz="1600" b="1" dirty="0">
              <a:solidFill>
                <a:schemeClr val="bg1"/>
              </a:solidFill>
              <a:latin typeface="黑体" pitchFamily="2" charset="-122"/>
              <a:ea typeface="黑体" pitchFamily="2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500034" y="3652067"/>
            <a:ext cx="4543425" cy="1991511"/>
            <a:chOff x="500034" y="1214422"/>
            <a:chExt cx="4543425" cy="1991511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0034" y="1214422"/>
              <a:ext cx="4543425" cy="1847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1372112" y="2911682"/>
              <a:ext cx="33054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8°</a:t>
              </a:r>
              <a:endParaRPr lang="zh-CN" altLang="en-US" sz="1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143108" y="2883374"/>
              <a:ext cx="415498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13°</a:t>
              </a:r>
              <a:endParaRPr lang="zh-CN" altLang="en-US" sz="1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57488" y="2928934"/>
              <a:ext cx="415498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20°</a:t>
              </a:r>
              <a:endParaRPr lang="zh-CN" altLang="en-US" sz="1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643306" y="2928934"/>
              <a:ext cx="415498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30°</a:t>
              </a:r>
              <a:endParaRPr lang="zh-CN" altLang="en-US" sz="1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857356" y="714356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安装附件：灯具遮光板可选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42852"/>
            <a:ext cx="1195389" cy="2259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83568" y="692696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灯具尺寸（</a:t>
            </a:r>
            <a:r>
              <a:rPr lang="en-US" altLang="zh-CN" sz="1600" b="1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mm)</a:t>
            </a:r>
            <a:endParaRPr lang="zh-CN" altLang="en-US" sz="1600" b="1" dirty="0">
              <a:solidFill>
                <a:schemeClr val="bg1"/>
              </a:solidFill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196752"/>
            <a:ext cx="6486525" cy="40957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83568" y="692696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灯具尺寸（</a:t>
            </a:r>
            <a:r>
              <a:rPr lang="en-US" altLang="zh-CN" sz="1600" b="1" dirty="0" smtClean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mm)</a:t>
            </a:r>
            <a:endParaRPr lang="zh-CN" altLang="en-US" sz="1600" b="1" dirty="0">
              <a:solidFill>
                <a:schemeClr val="bg1"/>
              </a:solidFill>
              <a:latin typeface="黑体" pitchFamily="2" charset="-122"/>
              <a:ea typeface="黑体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268760"/>
            <a:ext cx="6415608" cy="398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798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1444</Words>
  <Application>Microsoft Office PowerPoint</Application>
  <PresentationFormat>全屏显示(4:3)</PresentationFormat>
  <Paragraphs>285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Arial Unicode MS</vt:lpstr>
      <vt:lpstr>方正黑体简体</vt:lpstr>
      <vt:lpstr>黑体</vt:lpstr>
      <vt:lpstr>宋体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张巍</dc:creator>
  <cp:lastModifiedBy>周恒慧</cp:lastModifiedBy>
  <cp:revision>147</cp:revision>
  <dcterms:created xsi:type="dcterms:W3CDTF">2015-05-19T08:03:50Z</dcterms:created>
  <dcterms:modified xsi:type="dcterms:W3CDTF">2021-02-23T06:46:45Z</dcterms:modified>
</cp:coreProperties>
</file>